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gif" ContentType="image/gif"/>
  <Default Extension="vml" ContentType="application/vnd.openxmlformats-officedocument.vmlDrawing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8"/>
  </p:notesMasterIdLst>
  <p:handoutMasterIdLst>
    <p:handoutMasterId r:id="rId29"/>
  </p:handoutMasterIdLst>
  <p:sldIdLst>
    <p:sldId id="256" r:id="rId2"/>
    <p:sldId id="447" r:id="rId3"/>
    <p:sldId id="491" r:id="rId4"/>
    <p:sldId id="396" r:id="rId5"/>
    <p:sldId id="493" r:id="rId6"/>
    <p:sldId id="476" r:id="rId7"/>
    <p:sldId id="477" r:id="rId8"/>
    <p:sldId id="461" r:id="rId9"/>
    <p:sldId id="462" r:id="rId10"/>
    <p:sldId id="478" r:id="rId11"/>
    <p:sldId id="450" r:id="rId12"/>
    <p:sldId id="449" r:id="rId13"/>
    <p:sldId id="480" r:id="rId14"/>
    <p:sldId id="490" r:id="rId15"/>
    <p:sldId id="471" r:id="rId16"/>
    <p:sldId id="494" r:id="rId17"/>
    <p:sldId id="492" r:id="rId18"/>
    <p:sldId id="472" r:id="rId19"/>
    <p:sldId id="487" r:id="rId20"/>
    <p:sldId id="473" r:id="rId21"/>
    <p:sldId id="482" r:id="rId22"/>
    <p:sldId id="483" r:id="rId23"/>
    <p:sldId id="474" r:id="rId24"/>
    <p:sldId id="485" r:id="rId25"/>
    <p:sldId id="486" r:id="rId26"/>
    <p:sldId id="297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00"/>
    <a:srgbClr val="4F81B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 autoAdjust="0"/>
    <p:restoredTop sz="87986" autoAdjust="0"/>
  </p:normalViewPr>
  <p:slideViewPr>
    <p:cSldViewPr>
      <p:cViewPr varScale="1">
        <p:scale>
          <a:sx n="86" d="100"/>
          <a:sy n="86" d="100"/>
        </p:scale>
        <p:origin x="261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7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image" Target="../media/image15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2" Type="http://schemas.openxmlformats.org/officeDocument/2006/relationships/image" Target="../media/image25.e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10" Type="http://schemas.openxmlformats.org/officeDocument/2006/relationships/image" Target="../media/image33.wmf"/><Relationship Id="rId4" Type="http://schemas.openxmlformats.org/officeDocument/2006/relationships/image" Target="../media/image27.wmf"/><Relationship Id="rId9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162E9-4DA5-4162-8B22-443DB3522666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E1B46-8B8F-48CC-A3DA-A2E920FE2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589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3CAF8-E1AE-4198-ADE7-14C19C75D7D4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731E3-D357-4225-92E8-FD17966EC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134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这个有点类似于机器学习中的问题，如果我们在一堆数据上过度训练，有可能会导致过拟合。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731E3-D357-4225-92E8-FD17966EC0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884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TODO: </a:t>
            </a:r>
            <a:r>
              <a:rPr lang="zh-CN" altLang="en-US" dirty="0" smtClean="0"/>
              <a:t>右边改成</a:t>
            </a:r>
            <a:r>
              <a:rPr lang="en-US" altLang="zh-CN" dirty="0" smtClean="0"/>
              <a:t>vanilla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731E3-D357-4225-92E8-FD17966EC0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375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731E3-D357-4225-92E8-FD17966EC0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695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我们的思路是直接从调整</a:t>
            </a:r>
            <a:r>
              <a:rPr lang="en-US" altLang="zh-CN" dirty="0" smtClean="0"/>
              <a:t>clipping range</a:t>
            </a:r>
            <a:r>
              <a:rPr lang="zh-CN" altLang="en-US" dirty="0" smtClean="0"/>
              <a:t>出发。</a:t>
            </a:r>
            <a:endParaRPr lang="en-US" altLang="zh-CN" dirty="0" smtClean="0"/>
          </a:p>
          <a:p>
            <a:r>
              <a:rPr lang="zh-CN" altLang="en-US" dirty="0" smtClean="0"/>
              <a:t>从之前的分析我们知道，如果放松对一些不太可能被选择动作的约束，是有可能解决这种</a:t>
            </a:r>
            <a:r>
              <a:rPr lang="en-US" altLang="zh-CN" dirty="0" smtClean="0"/>
              <a:t>exploration</a:t>
            </a:r>
            <a:r>
              <a:rPr lang="zh-CN" altLang="en-US" dirty="0" smtClean="0"/>
              <a:t>的问题的</a:t>
            </a:r>
            <a:r>
              <a:rPr lang="zh-CN" altLang="en-US" baseline="0" dirty="0" smtClean="0"/>
              <a:t>；</a:t>
            </a:r>
            <a:endParaRPr lang="en-US" altLang="zh-CN" baseline="0" dirty="0" smtClean="0"/>
          </a:p>
          <a:p>
            <a:r>
              <a:rPr lang="zh-CN" altLang="en-US" baseline="0" dirty="0" smtClean="0"/>
              <a:t>但是放松约束的同时，有可能也会对算法的稳定性产生影响。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但是从理论上来看，实际上真正影响稳定性的是</a:t>
            </a:r>
            <a:r>
              <a:rPr lang="en-US" altLang="zh-CN" baseline="0" dirty="0" smtClean="0"/>
              <a:t>KL</a:t>
            </a:r>
            <a:r>
              <a:rPr lang="zh-CN" altLang="en-US" baseline="0" dirty="0" smtClean="0"/>
              <a:t>距离，而不是概率比值。所以如果我们把</a:t>
            </a:r>
            <a:r>
              <a:rPr lang="en-US" altLang="zh-CN" baseline="0" dirty="0" smtClean="0"/>
              <a:t>clipping range</a:t>
            </a:r>
            <a:r>
              <a:rPr lang="zh-CN" altLang="en-US" baseline="0" dirty="0" smtClean="0"/>
              <a:t>设为</a:t>
            </a:r>
            <a:r>
              <a:rPr lang="en-US" altLang="zh-CN" baseline="0" dirty="0" smtClean="0"/>
              <a:t>trust region</a:t>
            </a:r>
            <a:r>
              <a:rPr lang="zh-CN" altLang="en-US" baseline="0" dirty="0" smtClean="0"/>
              <a:t>（也就是</a:t>
            </a:r>
            <a:r>
              <a:rPr lang="en-US" altLang="zh-CN" baseline="0" dirty="0" smtClean="0"/>
              <a:t>KL</a:t>
            </a:r>
            <a:r>
              <a:rPr lang="zh-CN" altLang="en-US" baseline="0" smtClean="0"/>
              <a:t>约束范围）内最优的值，理论上也不会损失它的性能。 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731E3-D357-4225-92E8-FD17966EC0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924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CE9294-0BF4-45EA-BC37-F63D653C9F20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F072-4809-4D2A-9532-7216938A3CCE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9848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8613775" y="6597650"/>
            <a:ext cx="530225" cy="23018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52480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0" y="0"/>
            <a:ext cx="9144000" cy="72008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32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6" name="灯片编号占位符 2"/>
          <p:cNvSpPr txBox="1">
            <a:spLocks/>
          </p:cNvSpPr>
          <p:nvPr userDrawn="1"/>
        </p:nvSpPr>
        <p:spPr>
          <a:xfrm>
            <a:off x="8604448" y="6597352"/>
            <a:ext cx="529722" cy="230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781865" y="1196752"/>
            <a:ext cx="45719" cy="4752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308469" y="1587857"/>
            <a:ext cx="75608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+mj-ea"/>
              <a:buNone/>
            </a:pPr>
            <a:endParaRPr lang="en-US" altLang="zh-CN" sz="2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Drawbacks</a:t>
            </a:r>
            <a:r>
              <a:rPr lang="en-US" altLang="zh-CN" sz="28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of RL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en-US" altLang="zh-CN" sz="28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Iteration Networks</a:t>
            </a:r>
            <a:endParaRPr lang="en-US" altLang="zh-CN" sz="2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zh-CN" sz="2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8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</a:p>
          <a:p>
            <a:pPr marL="457200" indent="-457200">
              <a:buFont typeface="+mj-ea"/>
              <a:buAutoNum type="circleNumDbPlain"/>
            </a:pPr>
            <a:endParaRPr lang="en-US" altLang="zh-CN" sz="2800" baseline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9403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8613775" y="6597650"/>
            <a:ext cx="530225" cy="23018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127334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4448" y="6597352"/>
            <a:ext cx="529722" cy="230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0" name="标题占位符 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anchor="ctr"/>
          <a:lstStyle/>
          <a:p>
            <a:pPr marL="0" lvl="0" algn="l">
              <a:lnSpc>
                <a:spcPct val="100000"/>
              </a:lnSpc>
            </a:pPr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0" y="6695649"/>
            <a:ext cx="860444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62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5" r:id="rId2"/>
    <p:sldLayoutId id="2147483677" r:id="rId3"/>
    <p:sldLayoutId id="2147483678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CN" altLang="en-US" sz="3200" b="1" kern="1200" dirty="0" smtClean="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46.gif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9.wmf"/><Relationship Id="rId11" Type="http://schemas.openxmlformats.org/officeDocument/2006/relationships/image" Target="../media/image53.png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51.wmf"/><Relationship Id="rId4" Type="http://schemas.openxmlformats.org/officeDocument/2006/relationships/image" Target="../media/image52.png"/><Relationship Id="rId9" Type="http://schemas.openxmlformats.org/officeDocument/2006/relationships/oleObject" Target="../embeddings/oleObject18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5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6.png"/><Relationship Id="rId7" Type="http://schemas.openxmlformats.org/officeDocument/2006/relationships/package" Target="../embeddings/Microsoft_Word___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9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.docx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2.png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__1.docx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image" Target="../media/image28.wmf"/><Relationship Id="rId18" Type="http://schemas.openxmlformats.org/officeDocument/2006/relationships/oleObject" Target="../embeddings/oleObject13.bin"/><Relationship Id="rId3" Type="http://schemas.openxmlformats.org/officeDocument/2006/relationships/oleObject" Target="../embeddings/oleObject7.bin"/><Relationship Id="rId21" Type="http://schemas.openxmlformats.org/officeDocument/2006/relationships/image" Target="../media/image32.wmf"/><Relationship Id="rId7" Type="http://schemas.openxmlformats.org/officeDocument/2006/relationships/oleObject" Target="../embeddings/oleObject8.bin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.bin"/><Relationship Id="rId20" Type="http://schemas.openxmlformats.org/officeDocument/2006/relationships/oleObject" Target="../embeddings/oleObject14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emf"/><Relationship Id="rId11" Type="http://schemas.openxmlformats.org/officeDocument/2006/relationships/image" Target="../media/image34.png"/><Relationship Id="rId5" Type="http://schemas.openxmlformats.org/officeDocument/2006/relationships/package" Target="../embeddings/Microsoft_Word___2.docx"/><Relationship Id="rId15" Type="http://schemas.openxmlformats.org/officeDocument/2006/relationships/image" Target="../media/image29.wmf"/><Relationship Id="rId23" Type="http://schemas.openxmlformats.org/officeDocument/2006/relationships/image" Target="../media/image33.wmf"/><Relationship Id="rId10" Type="http://schemas.openxmlformats.org/officeDocument/2006/relationships/image" Target="../media/image27.wmf"/><Relationship Id="rId19" Type="http://schemas.openxmlformats.org/officeDocument/2006/relationships/image" Target="../media/image31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9.bin"/><Relationship Id="rId14" Type="http://schemas.openxmlformats.org/officeDocument/2006/relationships/oleObject" Target="../embeddings/oleObject11.bin"/><Relationship Id="rId22" Type="http://schemas.openxmlformats.org/officeDocument/2006/relationships/oleObject" Target="../embeddings/oleObject1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0" y="2276872"/>
            <a:ext cx="9144000" cy="1152128"/>
          </a:xfr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r>
              <a:rPr lang="en-US" altLang="zh-CN" dirty="0" smtClean="0"/>
              <a:t>Trust Region-Guided</a:t>
            </a:r>
            <a:br>
              <a:rPr lang="en-US" altLang="zh-CN" dirty="0" smtClean="0"/>
            </a:br>
            <a:r>
              <a:rPr lang="en-US" altLang="zh-CN" dirty="0" smtClean="0"/>
              <a:t>Proximal Policy Optimization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755576" y="4221088"/>
            <a:ext cx="7480920" cy="1440160"/>
          </a:xfrm>
        </p:spPr>
        <p:txBody>
          <a:bodyPr>
            <a:noAutofit/>
          </a:bodyPr>
          <a:lstStyle/>
          <a:p>
            <a:pPr>
              <a:buClr>
                <a:srgbClr val="336699"/>
              </a:buClr>
            </a:pPr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Nanjing University of Aeronautics and Astronautics </a:t>
            </a:r>
          </a:p>
          <a:p>
            <a:pPr>
              <a:buClr>
                <a:srgbClr val="336699"/>
              </a:buClr>
            </a:pPr>
            <a:r>
              <a:rPr kumimoji="1" lang="en-US" altLang="zh-CN" sz="2000" i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Yuhui</a:t>
            </a:r>
            <a:r>
              <a:rPr kumimoji="1" lang="en-US" altLang="zh-CN" sz="20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Wang , </a:t>
            </a:r>
            <a:r>
              <a:rPr kumimoji="1" lang="en-US" altLang="zh-CN" sz="2000" i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Hao</a:t>
            </a:r>
            <a:r>
              <a:rPr kumimoji="1" lang="en-US" altLang="zh-CN" sz="20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He , </a:t>
            </a:r>
            <a:r>
              <a:rPr kumimoji="1" lang="en-US" altLang="zh-CN" sz="2000" i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Xiaoyang</a:t>
            </a:r>
            <a:r>
              <a:rPr kumimoji="1" lang="en-US" altLang="zh-CN" sz="20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Tan , </a:t>
            </a:r>
            <a:r>
              <a:rPr kumimoji="1" lang="en-US" altLang="zh-CN" sz="2000" i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Yaozhong</a:t>
            </a:r>
            <a:r>
              <a:rPr kumimoji="1" lang="en-US" altLang="zh-CN" sz="20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2000" i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Gan</a:t>
            </a:r>
            <a:endParaRPr kumimoji="1" lang="en-US" altLang="zh-CN" sz="2000" i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buClr>
                <a:srgbClr val="336699"/>
              </a:buClr>
            </a:pPr>
            <a:r>
              <a:rPr kumimoji="1"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11/3/2019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26" name="Picture 2" descr="E:\研究生\资源\南航图标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448" y="106114"/>
            <a:ext cx="1017058" cy="101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xiaoming\Desktop\parnec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80798"/>
            <a:ext cx="168592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04448" y="6597352"/>
            <a:ext cx="529722" cy="230543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494215" y="1009473"/>
            <a:ext cx="54723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i="1" dirty="0"/>
              <a:t>Pattern Recognition </a:t>
            </a:r>
            <a:r>
              <a:rPr lang="en-US" altLang="zh-CN" sz="1400" i="1" dirty="0" smtClean="0"/>
              <a:t>&amp; </a:t>
            </a:r>
            <a:r>
              <a:rPr lang="en-US" altLang="zh-CN" sz="1400" i="1" dirty="0"/>
              <a:t>Neural </a:t>
            </a:r>
            <a:r>
              <a:rPr lang="en-US" altLang="zh-CN" sz="1400" i="1" dirty="0" smtClean="0"/>
              <a:t>Computing Group</a:t>
            </a:r>
          </a:p>
          <a:p>
            <a:pPr algn="ctr"/>
            <a:r>
              <a:rPr lang="en-US" altLang="zh-CN" sz="1400" i="1" dirty="0"/>
              <a:t>http://parnec.nuaa.edu.cn/</a:t>
            </a:r>
            <a:endParaRPr lang="zh-CN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77500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Result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384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09475"/>
            <a:ext cx="8702419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84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Drawbacks of Current RL Methods</a:t>
            </a:r>
            <a:endParaRPr lang="zh-CN" altLang="en-US" dirty="0"/>
          </a:p>
        </p:txBody>
      </p:sp>
      <p:sp>
        <p:nvSpPr>
          <p:cNvPr id="21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8613775" y="6597650"/>
            <a:ext cx="530225" cy="23018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500" y="2349508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Unstable</a:t>
            </a:r>
            <a:endParaRPr lang="zh-CN" altLang="en-US" sz="2400" dirty="0"/>
          </a:p>
        </p:txBody>
      </p:sp>
      <p:pic>
        <p:nvPicPr>
          <p:cNvPr id="309617" name="Picture 36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07" y="2865640"/>
            <a:ext cx="1026493" cy="107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621" name="Picture 373" descr="https://www.alexirpan.com/public/rl-hard/rainbow_dq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888038"/>
            <a:ext cx="3264891" cy="309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alioss.g-cores.com/uploads/image/8821e094-1172-4577-a50a-9b27373e39b8_watermar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296" y="2885807"/>
            <a:ext cx="1393304" cy="10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163743"/>
            <a:ext cx="1368152" cy="137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635896" y="4221088"/>
            <a:ext cx="45610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Rainbow passes </a:t>
            </a:r>
            <a:r>
              <a:rPr lang="en-US" altLang="zh-CN" sz="2000" dirty="0"/>
              <a:t>the 100</a:t>
            </a:r>
            <a:r>
              <a:rPr lang="en-US" altLang="zh-CN" sz="2000" dirty="0" smtClean="0"/>
              <a:t>% score of human </a:t>
            </a:r>
          </a:p>
          <a:p>
            <a:r>
              <a:rPr lang="en-US" altLang="zh-CN" sz="2000" dirty="0" smtClean="0"/>
              <a:t>at </a:t>
            </a:r>
            <a:r>
              <a:rPr lang="en-US" altLang="zh-CN" sz="2000" dirty="0"/>
              <a:t>about 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18 million</a:t>
            </a:r>
            <a:r>
              <a:rPr lang="en-US" altLang="zh-CN" sz="2000" dirty="0"/>
              <a:t> frames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This </a:t>
            </a:r>
            <a:r>
              <a:rPr lang="en-US" altLang="zh-CN" sz="2000" dirty="0"/>
              <a:t>corresponds to about </a:t>
            </a:r>
            <a:r>
              <a:rPr lang="en-US" altLang="zh-CN" sz="2000" b="1" dirty="0">
                <a:solidFill>
                  <a:srgbClr val="FF0000"/>
                </a:solidFill>
              </a:rPr>
              <a:t>83 hours</a:t>
            </a:r>
            <a:r>
              <a:rPr lang="en-US" altLang="zh-CN" sz="2000" dirty="0"/>
              <a:t> of play </a:t>
            </a:r>
            <a:r>
              <a:rPr lang="en-US" altLang="zh-CN" sz="2000" dirty="0" smtClean="0"/>
              <a:t>experience.</a:t>
            </a:r>
          </a:p>
          <a:p>
            <a:endParaRPr lang="zh-CN" altLang="en-US" sz="2000" dirty="0"/>
          </a:p>
        </p:txBody>
      </p:sp>
      <p:sp>
        <p:nvSpPr>
          <p:cNvPr id="16" name="矩形 15"/>
          <p:cNvSpPr/>
          <p:nvPr/>
        </p:nvSpPr>
        <p:spPr>
          <a:xfrm>
            <a:off x="357848" y="2808211"/>
            <a:ext cx="2376264" cy="1841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9476" y="4045722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Sample Efficiency</a:t>
            </a:r>
            <a:endParaRPr lang="zh-CN" altLang="en-US" sz="2400" dirty="0"/>
          </a:p>
        </p:txBody>
      </p:sp>
      <p:pic>
        <p:nvPicPr>
          <p:cNvPr id="351234" name="Picture 2" descr="E:\t\house-on-block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77" y="979193"/>
            <a:ext cx="1618351" cy="133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41144" y="5755928"/>
            <a:ext cx="5815560" cy="8309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The policy constraint could aggravate this issue!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2176" y="1163743"/>
            <a:ext cx="1368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rgbClr val="00B050"/>
                </a:solidFill>
                <a:latin typeface="Adobe 黑体 Std R" pitchFamily="34" charset="-122"/>
                <a:ea typeface="Adobe 黑体 Std R" pitchFamily="34" charset="-122"/>
              </a:rPr>
              <a:t>√</a:t>
            </a:r>
            <a:endParaRPr lang="zh-CN" altLang="en-US" sz="8000" b="1" dirty="0">
              <a:solidFill>
                <a:srgbClr val="00B050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134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 of Current RL Problem</a:t>
            </a:r>
            <a:endParaRPr lang="zh-CN" altLang="en-US" dirty="0"/>
          </a:p>
        </p:txBody>
      </p:sp>
      <p:sp>
        <p:nvSpPr>
          <p:cNvPr id="21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8613775" y="6597650"/>
            <a:ext cx="530225" cy="23018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252536" y="2349508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Unstable</a:t>
            </a:r>
            <a:endParaRPr lang="zh-CN" altLang="en-US" sz="2400" dirty="0"/>
          </a:p>
        </p:txBody>
      </p:sp>
      <p:pic>
        <p:nvPicPr>
          <p:cNvPr id="309617" name="Picture 36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71" y="2865640"/>
            <a:ext cx="1026493" cy="107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107504" y="4641289"/>
            <a:ext cx="2376264" cy="19639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-234560" y="4045722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Sample Efficiency</a:t>
            </a:r>
            <a:endParaRPr lang="zh-CN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-170230" y="6173407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Exploration</a:t>
            </a:r>
            <a:endParaRPr lang="zh-CN" altLang="en-US" sz="2400" dirty="0"/>
          </a:p>
        </p:txBody>
      </p:sp>
      <p:pic>
        <p:nvPicPr>
          <p:cNvPr id="351234" name="Picture 2" descr="E:\t\house-on-bloc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41" y="979193"/>
            <a:ext cx="1618351" cy="133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85" y="4697152"/>
            <a:ext cx="1507238" cy="156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矩形 55"/>
          <p:cNvSpPr/>
          <p:nvPr/>
        </p:nvSpPr>
        <p:spPr>
          <a:xfrm>
            <a:off x="2682044" y="979193"/>
            <a:ext cx="6300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Exploration: gather more </a:t>
            </a:r>
            <a:r>
              <a:rPr lang="en-US" altLang="zh-CN" b="1" dirty="0" smtClean="0"/>
              <a:t>information</a:t>
            </a:r>
          </a:p>
          <a:p>
            <a:r>
              <a:rPr lang="en-US" altLang="zh-CN" b="1" dirty="0" smtClean="0"/>
              <a:t>Exploitation: make </a:t>
            </a:r>
            <a:r>
              <a:rPr lang="en-US" altLang="zh-CN" b="1" dirty="0"/>
              <a:t>the best decision given current information </a:t>
            </a:r>
            <a:endParaRPr lang="en-US" altLang="zh-CN" b="1" dirty="0" smtClean="0"/>
          </a:p>
        </p:txBody>
      </p:sp>
      <p:pic>
        <p:nvPicPr>
          <p:cNvPr id="386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86917"/>
            <a:ext cx="10477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086917"/>
            <a:ext cx="10477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060848"/>
            <a:ext cx="10477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95336" y="340118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Arm 2</a:t>
            </a:r>
            <a:endParaRPr lang="zh-CN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747542" y="340118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Arm 1</a:t>
            </a:r>
            <a:endParaRPr lang="zh-CN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984797" y="342986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Arm 3</a:t>
            </a:r>
            <a:endParaRPr lang="zh-CN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823562" y="39422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</a:t>
            </a:r>
            <a:endParaRPr lang="zh-CN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5259710" y="39422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996672" y="3939351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?</a:t>
            </a:r>
            <a:endParaRPr lang="zh-CN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3340525" y="4525580"/>
            <a:ext cx="5256584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Arm 1 (exploitation) or Arm 3 (exploration)?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699792" y="3922915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Reward: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271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 animBg="1"/>
      <p:bldP spid="6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lack of exploration problem of PPO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6" name="HalfCheetah_ Local Minimum_兼容格式 AVI_400x240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7984" y="1584243"/>
            <a:ext cx="3810000" cy="3810000"/>
          </a:xfrm>
          <a:prstGeom prst="rect">
            <a:avLst/>
          </a:prstGeom>
        </p:spPr>
      </p:pic>
      <p:pic>
        <p:nvPicPr>
          <p:cNvPr id="388100" name="Picture 4" descr="E:\rl\report\GJW5vP2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32" y="1659899"/>
            <a:ext cx="367240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59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lack of exploration problem of PPO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323528" y="2089569"/>
            <a:ext cx="4320000" cy="3240000"/>
            <a:chOff x="323528" y="2089569"/>
            <a:chExt cx="4320000" cy="3240000"/>
          </a:xfrm>
        </p:grpSpPr>
        <p:pic>
          <p:nvPicPr>
            <p:cNvPr id="392194" name="Picture 2" descr="E:\e\et\bandit\method=ppo,seed=1,env=continuous,continous_gap=0.8,update_epochs=8,learningrate=0.01,policy_type=Gaussian,name=\0000000000000.gif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089569"/>
              <a:ext cx="432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1763688" y="2160017"/>
              <a:ext cx="936104" cy="3059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497809" y="2089569"/>
            <a:ext cx="4320000" cy="3240000"/>
            <a:chOff x="4497809" y="2089569"/>
            <a:chExt cx="4320000" cy="3240000"/>
          </a:xfrm>
        </p:grpSpPr>
        <p:pic>
          <p:nvPicPr>
            <p:cNvPr id="390155" name="Picture 11" descr="E:\e\et\bandit\method=trgppo,seed=2,env=continuous,continous_gap=0.8,update_epochs=8,learningrate=0.01,delta_kl=0.1,policy_type=Gaussian,name=\0000000000000.gif"/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7809" y="2089569"/>
              <a:ext cx="432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5959036" y="2089569"/>
              <a:ext cx="989228" cy="376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175257" y="1908459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PPO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59036" y="1872518"/>
            <a:ext cx="235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Vanilla Policy Gradient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356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issue of constant clipping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3737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007" y="800322"/>
            <a:ext cx="3924436" cy="618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293208"/>
              </p:ext>
            </p:extLst>
          </p:nvPr>
        </p:nvGraphicFramePr>
        <p:xfrm>
          <a:off x="413792" y="1487549"/>
          <a:ext cx="7836165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46" name="Equation" r:id="rId5" imgW="4698720" imgH="431640" progId="Equation.DSMT4">
                  <p:embed/>
                </p:oleObj>
              </mc:Choice>
              <mc:Fallback>
                <p:oleObj name="Equation" r:id="rId5" imgW="46987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3792" y="1487549"/>
                        <a:ext cx="7836165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上下箭头 4"/>
          <p:cNvSpPr/>
          <p:nvPr/>
        </p:nvSpPr>
        <p:spPr>
          <a:xfrm>
            <a:off x="4270203" y="1226366"/>
            <a:ext cx="396044" cy="46721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08104" y="2401143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Feasible Variation Range</a:t>
            </a:r>
            <a:endParaRPr lang="zh-CN" altLang="en-US" sz="1400" dirty="0"/>
          </a:p>
        </p:txBody>
      </p:sp>
      <p:sp>
        <p:nvSpPr>
          <p:cNvPr id="8" name="右大括号 7"/>
          <p:cNvSpPr/>
          <p:nvPr/>
        </p:nvSpPr>
        <p:spPr>
          <a:xfrm rot="5400000">
            <a:off x="6048164" y="305680"/>
            <a:ext cx="288032" cy="38164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791070"/>
              </p:ext>
            </p:extLst>
          </p:nvPr>
        </p:nvGraphicFramePr>
        <p:xfrm>
          <a:off x="931806" y="2617167"/>
          <a:ext cx="2455852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47" name="Equation" r:id="rId7" imgW="1371600" imgH="241200" progId="Equation.DSMT4">
                  <p:embed/>
                </p:oleObj>
              </mc:Choice>
              <mc:Fallback>
                <p:oleObj name="Equation" r:id="rId7" imgW="1371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1806" y="2617167"/>
                        <a:ext cx="2455852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1364754"/>
              </p:ext>
            </p:extLst>
          </p:nvPr>
        </p:nvGraphicFramePr>
        <p:xfrm>
          <a:off x="5002048" y="2708920"/>
          <a:ext cx="2380264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48" name="Equation" r:id="rId9" imgW="1511280" imgH="228600" progId="Equation.DSMT4">
                  <p:embed/>
                </p:oleObj>
              </mc:Choice>
              <mc:Fallback>
                <p:oleObj name="Equation" r:id="rId9" imgW="1511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02048" y="2708920"/>
                        <a:ext cx="2380264" cy="36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138" y="2681182"/>
            <a:ext cx="82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PPO: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7795" y="3050199"/>
            <a:ext cx="813690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Feasible Variation Range is linear with the preference to take the action!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79812" y="6217084"/>
            <a:ext cx="370841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Easily get trapped into local optima!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91258" name="Picture 11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365104"/>
            <a:ext cx="8424936" cy="174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12565" y="3483185"/>
            <a:ext cx="8446862" cy="8309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The policy constraint could introduce extra bias on the exploration behavior of policy!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11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13" grpId="0"/>
      <p:bldP spid="14" grpId="0" animBg="1"/>
      <p:bldP spid="18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Theorem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4" y="2204864"/>
            <a:ext cx="8568952" cy="218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7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solve the exploration problem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888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Naïve methods such as </a:t>
            </a:r>
            <a:r>
              <a:rPr lang="el-GR" altLang="zh-CN" sz="2800" dirty="0"/>
              <a:t>ϵ</a:t>
            </a:r>
            <a:r>
              <a:rPr lang="en-US" altLang="zh-CN" sz="2800" dirty="0" smtClean="0"/>
              <a:t> -greedy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Upper confidence bounds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Entropy </a:t>
            </a:r>
            <a:r>
              <a:rPr lang="en-US" altLang="zh-CN" sz="2800" dirty="0" smtClean="0"/>
              <a:t>Regularization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369256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The additional regularization term may harm the stable learning</a:t>
            </a:r>
            <a:endParaRPr lang="zh-CN" altLang="en-US" sz="240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161138"/>
              </p:ext>
            </p:extLst>
          </p:nvPr>
        </p:nvGraphicFramePr>
        <p:xfrm>
          <a:off x="1454311" y="4365104"/>
          <a:ext cx="6091362" cy="762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373" name="Equation" r:id="rId3" imgW="2031840" imgH="253800" progId="Equation.DSMT4">
                  <p:embed/>
                </p:oleObj>
              </mc:Choice>
              <mc:Fallback>
                <p:oleObj name="Equation" r:id="rId3" imgW="20318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4311" y="4365104"/>
                        <a:ext cx="6091362" cy="762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859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 method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8739" y="814645"/>
            <a:ext cx="8136904" cy="132343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B050"/>
                </a:solidFill>
              </a:rPr>
              <a:t>We focus on how to adaptively adjust the clipping range.</a:t>
            </a:r>
          </a:p>
          <a:p>
            <a:pPr marL="342900" indent="-342900">
              <a:buAutoNum type="arabicParenR"/>
            </a:pPr>
            <a:r>
              <a:rPr lang="en-US" altLang="zh-CN" sz="2000" b="1" dirty="0" smtClean="0">
                <a:solidFill>
                  <a:srgbClr val="00B050"/>
                </a:solidFill>
              </a:rPr>
              <a:t>relax restrictions on behaviors which are less likely to be chosen: improve exploration and sample efficiency</a:t>
            </a:r>
          </a:p>
          <a:p>
            <a:pPr marL="342900" indent="-342900">
              <a:buAutoNum type="arabicParenR"/>
            </a:pPr>
            <a:r>
              <a:rPr lang="en-US" altLang="zh-CN" sz="2000" b="1" dirty="0" smtClean="0">
                <a:solidFill>
                  <a:srgbClr val="00B050"/>
                </a:solidFill>
              </a:rPr>
              <a:t>do not harm the stability of PPO</a:t>
            </a:r>
          </a:p>
        </p:txBody>
      </p:sp>
      <p:pic>
        <p:nvPicPr>
          <p:cNvPr id="3747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40" y="2420888"/>
            <a:ext cx="5221948" cy="135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40" y="5255691"/>
            <a:ext cx="6107345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7044" y="4231542"/>
            <a:ext cx="5389922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The clipping range are enlarged as the choosing probability decreases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663388" y="2160440"/>
            <a:ext cx="3472589" cy="31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805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4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Behavior on the Bandit Problem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5" y="764704"/>
            <a:ext cx="8999984" cy="259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73016"/>
            <a:ext cx="2592289" cy="3012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693797"/>
            <a:ext cx="5544616" cy="2494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11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Reinforcement Learning </a:t>
            </a:r>
            <a:r>
              <a:rPr lang="en-US" altLang="zh-CN" dirty="0"/>
              <a:t>Applications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3543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3900017" cy="36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43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76" y="5170246"/>
            <a:ext cx="2304256" cy="46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43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12" y="5207061"/>
            <a:ext cx="488781" cy="46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72075" y="2276872"/>
            <a:ext cx="4380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More </a:t>
            </a:r>
            <a:r>
              <a:rPr lang="en-US" altLang="zh-CN" sz="2000" dirty="0" smtClean="0"/>
              <a:t>Sophisticated </a:t>
            </a:r>
            <a:r>
              <a:rPr lang="en-US" altLang="zh-CN" sz="2000" dirty="0" err="1" smtClean="0"/>
              <a:t>Stucture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More Complicated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More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omputation Time:4500 year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5971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Theorem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28652" y="5877272"/>
            <a:ext cx="4176464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Better performance lower bound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671" y="5412870"/>
            <a:ext cx="4924425" cy="447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1700809"/>
            <a:ext cx="8568952" cy="24698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16832"/>
            <a:ext cx="8568952" cy="246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9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obtain the adaptive clipping range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535" y="791991"/>
            <a:ext cx="4932705" cy="12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5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178776"/>
            <a:ext cx="54483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328" y="236064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Discrete Action Space: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328" y="313676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Continuous Action Space:</a:t>
            </a:r>
            <a:endParaRPr lang="zh-CN" altLang="en-US" dirty="0"/>
          </a:p>
        </p:txBody>
      </p:sp>
      <p:pic>
        <p:nvPicPr>
          <p:cNvPr id="385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8" y="3933056"/>
            <a:ext cx="4104456" cy="179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5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56247"/>
            <a:ext cx="4197325" cy="1004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右箭头 5"/>
          <p:cNvSpPr/>
          <p:nvPr/>
        </p:nvSpPr>
        <p:spPr>
          <a:xfrm>
            <a:off x="4265887" y="4562173"/>
            <a:ext cx="378121" cy="270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116286"/>
              </p:ext>
            </p:extLst>
          </p:nvPr>
        </p:nvGraphicFramePr>
        <p:xfrm>
          <a:off x="4787900" y="5297488"/>
          <a:ext cx="3832225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286" name="文档" r:id="rId7" imgW="2673697" imgH="910703" progId="Word.Document.12">
                  <p:embed/>
                </p:oleObj>
              </mc:Choice>
              <mc:Fallback>
                <p:oleObj name="文档" r:id="rId7" imgW="2673697" imgH="9107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87900" y="5297488"/>
                        <a:ext cx="3832225" cy="130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126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Computation cost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8613775" y="6597650"/>
            <a:ext cx="530225" cy="23018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2790825"/>
            <a:ext cx="68770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2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 results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82" y="1313499"/>
            <a:ext cx="8853636" cy="467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3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Property of Policy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04864"/>
            <a:ext cx="8578751" cy="265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8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492" y="764704"/>
            <a:ext cx="81369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Contributions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The lack of exploration issue of PPO.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TRPPO could improve exploration behavior and sample efficiency of PPO while not harm its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TRPPO achieves better empirical performance bound compared to PPO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53492" y="2921803"/>
            <a:ext cx="81369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A novel mechanism to introduce inductive bias to guide the policy </a:t>
            </a:r>
            <a:r>
              <a:rPr lang="en-US" altLang="zh-CN" sz="2400" dirty="0" smtClean="0"/>
              <a:t>behavior (adaptive clipping vs.  Maximum entropy, curiosity-driven)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Different </a:t>
            </a:r>
            <a:r>
              <a:rPr lang="en-US" altLang="zh-CN" sz="2400" dirty="0"/>
              <a:t>metric of policy learning may lead to different behavior of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The clipping function could </a:t>
            </a:r>
            <a:r>
              <a:rPr lang="en-US" altLang="zh-CN" sz="2400" dirty="0"/>
              <a:t>not fundamentally restrict </a:t>
            </a:r>
            <a:r>
              <a:rPr lang="en-US" altLang="zh-CN" sz="2400" dirty="0" smtClean="0"/>
              <a:t>the policy within the trust region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2480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0" y="2276872"/>
            <a:ext cx="9144000" cy="1152128"/>
          </a:xfr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r>
              <a:rPr lang="en-US" altLang="zh-CN" sz="4000" dirty="0"/>
              <a:t>Thank you!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1026" name="Picture 2" descr="E:\研究生\资源\南航图标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16632"/>
            <a:ext cx="866164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xiaoming\Desktop\parnec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52053"/>
            <a:ext cx="168592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81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is PPO widely used?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3528" y="836712"/>
            <a:ext cx="82089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It is easy to implement!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It is fast!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It has achieved great successes in a large number of tasks!</a:t>
            </a:r>
            <a:endParaRPr lang="zh-CN" altLang="en-US" sz="2800" dirty="0"/>
          </a:p>
        </p:txBody>
      </p:sp>
      <p:pic>
        <p:nvPicPr>
          <p:cNvPr id="9" name="Picture 4" descr="https://pic1.zhimg.com/v2-6e5d59ac95fe4c0859d39804e13ed60c_b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881" y="5032713"/>
            <a:ext cx="2286286" cy="151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pic2.zhimg.com/v2-2c2bfad3399a56e330dffa43a3dec0d5_b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83" y="5068070"/>
            <a:ext cx="2784707" cy="147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0146" name="Picture 2" descr="http://5b0988e595225.cdn.sohucs.com/images/20190414/9830d446c6994e64b944b708912ec207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2665281"/>
            <a:ext cx="3744416" cy="208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0148" name="Picture 4" descr="https://media.giphy.com/media/5vUTRi2T2OFgVEttpC/giphy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65281"/>
            <a:ext cx="3384376" cy="194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6" descr="https://cdn-images-1.medium.com/max/1200/1*XyIpmXXAjbXerDzmGQL1yA.gif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90152" name="Picture 8" descr="https://raw.githubusercontent.com/kuz/DeepMind-Atari-Deep-Q-Learner/master/gifs/breakout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019553"/>
            <a:ext cx="1254582" cy="149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46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Drawbacks of Current RL Methods</a:t>
            </a:r>
            <a:endParaRPr lang="zh-CN" altLang="en-US" dirty="0"/>
          </a:p>
        </p:txBody>
      </p:sp>
      <p:sp>
        <p:nvSpPr>
          <p:cNvPr id="21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8613775" y="6597650"/>
            <a:ext cx="530225" cy="23018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841" y="2592331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Unstable</a:t>
            </a:r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346870" y="1180040"/>
            <a:ext cx="2376264" cy="184102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1234" name="Picture 2" descr="E:\t\house-on-blo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26" y="1253005"/>
            <a:ext cx="1618351" cy="133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E:\Screenshot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131" y="1010555"/>
            <a:ext cx="8472188" cy="246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下箭头 2"/>
          <p:cNvSpPr/>
          <p:nvPr/>
        </p:nvSpPr>
        <p:spPr>
          <a:xfrm rot="3257269">
            <a:off x="6773466" y="2531680"/>
            <a:ext cx="167642" cy="5320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148411" y="234950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Policy Degradation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51235" name="Picture 3" descr="E:\t\87417c60ly1fieu58dwwog20b3068b2c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073160"/>
            <a:ext cx="380047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19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Agent Environment Interface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8613775" y="6597650"/>
            <a:ext cx="530225" cy="23018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898535"/>
              </p:ext>
            </p:extLst>
          </p:nvPr>
        </p:nvGraphicFramePr>
        <p:xfrm>
          <a:off x="323528" y="3717032"/>
          <a:ext cx="5080000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662" name="Equation" r:id="rId3" imgW="2463480" imgH="1346040" progId="Equation.DSMT4">
                  <p:embed/>
                </p:oleObj>
              </mc:Choice>
              <mc:Fallback>
                <p:oleObj name="Equation" r:id="rId3" imgW="2463480" imgH="1346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3717032"/>
                        <a:ext cx="5080000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114597"/>
              </p:ext>
            </p:extLst>
          </p:nvPr>
        </p:nvGraphicFramePr>
        <p:xfrm>
          <a:off x="2411760" y="980728"/>
          <a:ext cx="4932936" cy="3312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663" name="Visio" r:id="rId5" imgW="2224850" imgH="1485186" progId="Visio.Drawing.11">
                  <p:embed/>
                </p:oleObj>
              </mc:Choice>
              <mc:Fallback>
                <p:oleObj name="Visio" r:id="rId5" imgW="2224850" imgH="148518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980728"/>
                        <a:ext cx="4932936" cy="331236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098924"/>
              </p:ext>
            </p:extLst>
          </p:nvPr>
        </p:nvGraphicFramePr>
        <p:xfrm>
          <a:off x="6444208" y="5085184"/>
          <a:ext cx="18796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664" name="Equation" r:id="rId7" imgW="838080" imgH="228600" progId="Equation.DSMT4">
                  <p:embed/>
                </p:oleObj>
              </mc:Choice>
              <mc:Fallback>
                <p:oleObj name="Equation" r:id="rId7" imgW="838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208" y="5085184"/>
                        <a:ext cx="18796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599182"/>
              </p:ext>
            </p:extLst>
          </p:nvPr>
        </p:nvGraphicFramePr>
        <p:xfrm>
          <a:off x="6372200" y="5661248"/>
          <a:ext cx="2135188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665" name="Equation" r:id="rId9" imgW="952200" imgH="228600" progId="Equation.DSMT4">
                  <p:embed/>
                </p:oleObj>
              </mc:Choice>
              <mc:Fallback>
                <p:oleObj name="Equation" r:id="rId9" imgW="952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00" y="5661248"/>
                        <a:ext cx="2135188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865764"/>
              </p:ext>
            </p:extLst>
          </p:nvPr>
        </p:nvGraphicFramePr>
        <p:xfrm>
          <a:off x="6884988" y="6092825"/>
          <a:ext cx="1252537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666" name="Equation" r:id="rId11" imgW="558720" imgH="228600" progId="Equation.DSMT4">
                  <p:embed/>
                </p:oleObj>
              </mc:Choice>
              <mc:Fallback>
                <p:oleObj name="Equation" r:id="rId11" imgW="5587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4988" y="6092825"/>
                        <a:ext cx="1252537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169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cause the unstable issue?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927562"/>
              </p:ext>
            </p:extLst>
          </p:nvPr>
        </p:nvGraphicFramePr>
        <p:xfrm>
          <a:off x="276147" y="908720"/>
          <a:ext cx="7113588" cy="428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06" name="文档" r:id="rId3" imgW="3959126" imgH="2373947" progId="Word.Document.12">
                  <p:embed/>
                </p:oleObj>
              </mc:Choice>
              <mc:Fallback>
                <p:oleObj name="文档" r:id="rId3" imgW="3959126" imgH="2373947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147" y="908720"/>
                        <a:ext cx="7113588" cy="428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下箭头 4"/>
          <p:cNvSpPr/>
          <p:nvPr/>
        </p:nvSpPr>
        <p:spPr>
          <a:xfrm>
            <a:off x="3234598" y="2737983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5991548" y="3026015"/>
            <a:ext cx="3301008" cy="2994025"/>
            <a:chOff x="5894387" y="3717032"/>
            <a:chExt cx="3301008" cy="2994025"/>
          </a:xfrm>
        </p:grpSpPr>
        <p:pic>
          <p:nvPicPr>
            <p:cNvPr id="381138" name="Picture 2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4387" y="3717032"/>
              <a:ext cx="3249613" cy="299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任意多边形 22"/>
            <p:cNvSpPr/>
            <p:nvPr/>
          </p:nvSpPr>
          <p:spPr>
            <a:xfrm rot="20835147">
              <a:off x="5991547" y="4119784"/>
              <a:ext cx="3203848" cy="1238537"/>
            </a:xfrm>
            <a:custGeom>
              <a:avLst/>
              <a:gdLst>
                <a:gd name="connsiteX0" fmla="*/ 0 w 2719450"/>
                <a:gd name="connsiteY0" fmla="*/ 1861438 h 1861438"/>
                <a:gd name="connsiteX1" fmla="*/ 724395 w 2719450"/>
                <a:gd name="connsiteY1" fmla="*/ 460150 h 1861438"/>
                <a:gd name="connsiteX2" fmla="*/ 1710047 w 2719450"/>
                <a:gd name="connsiteY2" fmla="*/ 80139 h 1861438"/>
                <a:gd name="connsiteX3" fmla="*/ 2719450 w 2719450"/>
                <a:gd name="connsiteY3" fmla="*/ 1849563 h 186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9450" h="1861438">
                  <a:moveTo>
                    <a:pt x="0" y="1861438"/>
                  </a:moveTo>
                  <a:cubicBezTo>
                    <a:pt x="219693" y="1309235"/>
                    <a:pt x="439387" y="757033"/>
                    <a:pt x="724395" y="460150"/>
                  </a:cubicBezTo>
                  <a:cubicBezTo>
                    <a:pt x="1009403" y="163267"/>
                    <a:pt x="1377538" y="-151430"/>
                    <a:pt x="1710047" y="80139"/>
                  </a:cubicBezTo>
                  <a:cubicBezTo>
                    <a:pt x="2042556" y="311708"/>
                    <a:pt x="2381003" y="1080635"/>
                    <a:pt x="2719450" y="1849563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356331"/>
              </p:ext>
            </p:extLst>
          </p:nvPr>
        </p:nvGraphicFramePr>
        <p:xfrm>
          <a:off x="6588224" y="1268760"/>
          <a:ext cx="2217437" cy="287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07" name="Equation" r:id="rId6" imgW="1562040" imgH="203040" progId="Equation.DSMT4">
                  <p:embed/>
                </p:oleObj>
              </mc:Choice>
              <mc:Fallback>
                <p:oleObj name="Equation" r:id="rId6" imgW="1562040" imgH="20304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1268760"/>
                        <a:ext cx="2217437" cy="287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63695" y="5787147"/>
            <a:ext cx="8280920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The gap between the surrogate function and the objective </a:t>
            </a:r>
            <a:r>
              <a:rPr lang="en-US" altLang="zh-CN" sz="2000" b="1" dirty="0" smtClean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21553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cause the unstable issue?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8613775" y="6597650"/>
            <a:ext cx="530225" cy="23018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135867"/>
              </p:ext>
            </p:extLst>
          </p:nvPr>
        </p:nvGraphicFramePr>
        <p:xfrm>
          <a:off x="1263651" y="1315888"/>
          <a:ext cx="6260678" cy="3348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334" name="文档" r:id="rId4" imgW="3323200" imgH="1934794" progId="Word.Document.12">
                  <p:embed/>
                </p:oleObj>
              </mc:Choice>
              <mc:Fallback>
                <p:oleObj name="文档" r:id="rId4" imgW="3323200" imgH="1934794" progId="Word.Document.12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1" y="1315888"/>
                        <a:ext cx="6260678" cy="33489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手杖形箭头 9"/>
          <p:cNvSpPr/>
          <p:nvPr/>
        </p:nvSpPr>
        <p:spPr>
          <a:xfrm rot="16200000">
            <a:off x="-259452" y="1911464"/>
            <a:ext cx="1954956" cy="64807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8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3989" y="4725144"/>
            <a:ext cx="8280920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The inaccurate evaluation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385" y="5517231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Temporal Difference 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Generalized Advantage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Actor Critic with Experience Replay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07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Trust Region Policy Optimization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123638"/>
              </p:ext>
            </p:extLst>
          </p:nvPr>
        </p:nvGraphicFramePr>
        <p:xfrm>
          <a:off x="1205626" y="5285239"/>
          <a:ext cx="2124236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63" name="Equation" r:id="rId3" imgW="1117115" imgH="533169" progId="Equation.DSMT4">
                  <p:embed/>
                </p:oleObj>
              </mc:Choice>
              <mc:Fallback>
                <p:oleObj name="Equation" r:id="rId3" imgW="1117115" imgH="533169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5626" y="5285239"/>
                        <a:ext cx="2124236" cy="10081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313845" y="5085184"/>
            <a:ext cx="2664219" cy="400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B050"/>
                </a:solidFill>
              </a:rPr>
              <a:t>Trust Region Constraint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609164"/>
              </p:ext>
            </p:extLst>
          </p:nvPr>
        </p:nvGraphicFramePr>
        <p:xfrm>
          <a:off x="116240" y="698306"/>
          <a:ext cx="5760640" cy="3930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64" name="文档" r:id="rId5" imgW="3669811" imgH="2492014" progId="Word.Document.12">
                  <p:embed/>
                </p:oleObj>
              </mc:Choice>
              <mc:Fallback>
                <p:oleObj name="文档" r:id="rId5" imgW="3669811" imgH="249201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40" y="698306"/>
                        <a:ext cx="5760640" cy="39308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23339"/>
              </p:ext>
            </p:extLst>
          </p:nvPr>
        </p:nvGraphicFramePr>
        <p:xfrm>
          <a:off x="905345" y="3659785"/>
          <a:ext cx="2436765" cy="547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65" name="Equation" r:id="rId7" imgW="1358640" imgH="304560" progId="Equation.DSMT4">
                  <p:embed/>
                </p:oleObj>
              </mc:Choice>
              <mc:Fallback>
                <p:oleObj name="Equation" r:id="rId7" imgW="135864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5345" y="3659785"/>
                        <a:ext cx="2436765" cy="5473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6500322"/>
              </p:ext>
            </p:extLst>
          </p:nvPr>
        </p:nvGraphicFramePr>
        <p:xfrm>
          <a:off x="1462455" y="4570423"/>
          <a:ext cx="1610578" cy="397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66" name="Equation" r:id="rId9" imgW="927000" imgH="228600" progId="Equation.DSMT4">
                  <p:embed/>
                </p:oleObj>
              </mc:Choice>
              <mc:Fallback>
                <p:oleObj name="Equation" r:id="rId9" imgW="927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455" y="4570423"/>
                        <a:ext cx="1610578" cy="3976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下箭头 13"/>
          <p:cNvSpPr/>
          <p:nvPr/>
        </p:nvSpPr>
        <p:spPr>
          <a:xfrm>
            <a:off x="2123728" y="4130693"/>
            <a:ext cx="28803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9" descr="E:\t\EMAlgorithm_19_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551" y="836712"/>
            <a:ext cx="3554351" cy="365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034250"/>
              </p:ext>
            </p:extLst>
          </p:nvPr>
        </p:nvGraphicFramePr>
        <p:xfrm>
          <a:off x="5868144" y="2709242"/>
          <a:ext cx="216024" cy="299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67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68144" y="2709242"/>
                        <a:ext cx="216024" cy="299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450696"/>
              </p:ext>
            </p:extLst>
          </p:nvPr>
        </p:nvGraphicFramePr>
        <p:xfrm>
          <a:off x="6084168" y="2258522"/>
          <a:ext cx="334962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68" name="Equation" r:id="rId14" imgW="253800" imgH="228600" progId="Equation.DSMT4">
                  <p:embed/>
                </p:oleObj>
              </mc:Choice>
              <mc:Fallback>
                <p:oleObj name="Equation" r:id="rId14" imgW="253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2258522"/>
                        <a:ext cx="334962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492910"/>
              </p:ext>
            </p:extLst>
          </p:nvPr>
        </p:nvGraphicFramePr>
        <p:xfrm>
          <a:off x="6651625" y="1124744"/>
          <a:ext cx="35083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69" name="Equation" r:id="rId16" imgW="266400" imgH="228600" progId="Equation.DSMT4">
                  <p:embed/>
                </p:oleObj>
              </mc:Choice>
              <mc:Fallback>
                <p:oleObj name="Equation" r:id="rId16" imgW="266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25" y="1124744"/>
                        <a:ext cx="350838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184041"/>
              </p:ext>
            </p:extLst>
          </p:nvPr>
        </p:nvGraphicFramePr>
        <p:xfrm>
          <a:off x="7236296" y="4005386"/>
          <a:ext cx="652462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70" name="Equation" r:id="rId18" imgW="495000" imgH="241200" progId="Equation.DSMT4">
                  <p:embed/>
                </p:oleObj>
              </mc:Choice>
              <mc:Fallback>
                <p:oleObj name="Equation" r:id="rId18" imgW="4950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6296" y="4005386"/>
                        <a:ext cx="652462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826216"/>
              </p:ext>
            </p:extLst>
          </p:nvPr>
        </p:nvGraphicFramePr>
        <p:xfrm>
          <a:off x="7884368" y="3149841"/>
          <a:ext cx="7350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71" name="Equation" r:id="rId20" imgW="558720" imgH="241200" progId="Equation.DSMT4">
                  <p:embed/>
                </p:oleObj>
              </mc:Choice>
              <mc:Fallback>
                <p:oleObj name="Equation" r:id="rId20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4368" y="3149841"/>
                        <a:ext cx="7350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357496"/>
              </p:ext>
            </p:extLst>
          </p:nvPr>
        </p:nvGraphicFramePr>
        <p:xfrm>
          <a:off x="8604448" y="2458686"/>
          <a:ext cx="45085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72" name="Equation" r:id="rId22" imgW="342720" imgH="203040" progId="Equation.DSMT4">
                  <p:embed/>
                </p:oleObj>
              </mc:Choice>
              <mc:Fallback>
                <p:oleObj name="Equation" r:id="rId22" imgW="342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448" y="2458686"/>
                        <a:ext cx="45085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箭头连接符 5"/>
          <p:cNvCxnSpPr>
            <a:stCxn id="10" idx="1"/>
          </p:cNvCxnSpPr>
          <p:nvPr/>
        </p:nvCxnSpPr>
        <p:spPr>
          <a:xfrm flipH="1">
            <a:off x="3347864" y="5285239"/>
            <a:ext cx="965981" cy="592033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11960" y="5841977"/>
            <a:ext cx="4752528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Bring difficulty in optimization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04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Proximal Policy Optimization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175338"/>
              </p:ext>
            </p:extLst>
          </p:nvPr>
        </p:nvGraphicFramePr>
        <p:xfrm>
          <a:off x="180628" y="1268760"/>
          <a:ext cx="8585200" cy="588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073" name="文档" r:id="rId3" imgW="4522772" imgH="3087391" progId="Word.Document.12">
                  <p:embed/>
                </p:oleObj>
              </mc:Choice>
              <mc:Fallback>
                <p:oleObj name="文档" r:id="rId3" imgW="4522772" imgH="3087391" progId="Word.Document.12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28" y="1268760"/>
                        <a:ext cx="8585200" cy="588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64" y="3789040"/>
            <a:ext cx="1961580" cy="1956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502" y="1198854"/>
            <a:ext cx="1987103" cy="2089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10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11209</TotalTime>
  <Words>628</Words>
  <Application>Microsoft Office PowerPoint</Application>
  <PresentationFormat>全屏显示(4:3)</PresentationFormat>
  <Paragraphs>132</Paragraphs>
  <Slides>26</Slides>
  <Notes>4</Notes>
  <HiddenSlides>1</HiddenSlides>
  <MMClips>1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Adobe 黑体 Std R</vt:lpstr>
      <vt:lpstr>宋体</vt:lpstr>
      <vt:lpstr>微软雅黑</vt:lpstr>
      <vt:lpstr>Arial</vt:lpstr>
      <vt:lpstr>Calibri</vt:lpstr>
      <vt:lpstr>Office 主题</vt:lpstr>
      <vt:lpstr>Equation</vt:lpstr>
      <vt:lpstr>Visio</vt:lpstr>
      <vt:lpstr>文档</vt:lpstr>
      <vt:lpstr>Trust Region-Guided Proximal Policy Optimization</vt:lpstr>
      <vt:lpstr>Reinforcement Learning Applications</vt:lpstr>
      <vt:lpstr>Why is PPO widely used?</vt:lpstr>
      <vt:lpstr>Drawbacks of Current RL Methods</vt:lpstr>
      <vt:lpstr>Agent Environment Interface</vt:lpstr>
      <vt:lpstr>What cause the unstable issue?</vt:lpstr>
      <vt:lpstr>What cause the unstable issue?</vt:lpstr>
      <vt:lpstr>Trust Region Policy Optimization</vt:lpstr>
      <vt:lpstr>Proximal Policy Optimization</vt:lpstr>
      <vt:lpstr>Experiment Result</vt:lpstr>
      <vt:lpstr>Drawbacks of Current RL Methods</vt:lpstr>
      <vt:lpstr>Challenges of Current RL Problem</vt:lpstr>
      <vt:lpstr>The lack of exploration problem of PPO</vt:lpstr>
      <vt:lpstr>The lack of exploration problem of PPO</vt:lpstr>
      <vt:lpstr>The issue of constant clipping</vt:lpstr>
      <vt:lpstr>Theorem</vt:lpstr>
      <vt:lpstr>How to solve the exploration problem</vt:lpstr>
      <vt:lpstr>Our method</vt:lpstr>
      <vt:lpstr>Behavior on the Bandit Problem</vt:lpstr>
      <vt:lpstr>Theorem</vt:lpstr>
      <vt:lpstr>How to obtain the adaptive clipping range</vt:lpstr>
      <vt:lpstr>Computation cost</vt:lpstr>
      <vt:lpstr>Experimental results</vt:lpstr>
      <vt:lpstr>Property of Policy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nakedbuddy</dc:creator>
  <cp:lastModifiedBy>xiaoming</cp:lastModifiedBy>
  <cp:revision>3377</cp:revision>
  <dcterms:created xsi:type="dcterms:W3CDTF">2017-07-11T15:52:21Z</dcterms:created>
  <dcterms:modified xsi:type="dcterms:W3CDTF">2019-11-03T14:57:01Z</dcterms:modified>
</cp:coreProperties>
</file>